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2" r:id="rId6"/>
    <p:sldId id="274" r:id="rId7"/>
    <p:sldId id="263" r:id="rId8"/>
    <p:sldId id="264" r:id="rId9"/>
    <p:sldId id="265" r:id="rId10"/>
    <p:sldId id="266" r:id="rId11"/>
    <p:sldId id="278" r:id="rId12"/>
    <p:sldId id="275" r:id="rId13"/>
    <p:sldId id="276" r:id="rId14"/>
    <p:sldId id="27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08511-73E4-47FC-8FEA-9C88BB564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28DE71-6E2C-4225-924A-CBD85AE70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F40CCE-9AFA-42D6-98A8-33089EF5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3B1E51-862A-43D4-9CB6-5E3959DF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3DB2DF-6A4C-43CF-9931-017FF2F9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01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C2B7A-683C-481C-9ED9-6B602422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2A2384F-5E04-4CDA-8273-B54846053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CB705C-3A65-4F45-BE21-FCBC9B37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686BB8-FB41-4B54-88D4-241DB595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D48EFA-9061-44DB-B998-A5961840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403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EC55F6F-B31A-4147-B080-2930ACAF1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7FE60F-CC7F-4E41-BDE3-45A46F7A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1C8240-DF7E-4BD4-AFA0-15B0BF42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36B6EE-DAFC-4558-8E40-4FDBA92F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2FB404-D58E-4D8D-94CE-25788F23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96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AD448-DABD-42F7-BDFA-F90041CA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BBE151-7559-4DAE-B595-256E5B04E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A35E4-2580-45CA-A42B-E568E2A4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1C6F78-BD3A-4A0C-B75A-58ED6A3A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BEB71E-8F6A-4802-90C4-B09E6431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143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1713B-8102-4148-8352-DE684F67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39CFAB-67C0-4B1D-8034-360EFA8C7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2032C-AE8E-44FC-9637-D074C42E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69792-EFD7-47C1-89E8-0D9A738B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9E706F-D661-4F82-8CBF-637C6DAD1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295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D2853-480B-47A0-9A3B-47B5E976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58AD6E-B22B-4F2B-A6C8-6A818F3B5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A0261BA-24C2-44DA-B873-C11BAA10B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44DA37-B9D4-4106-994C-933B6C73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92F751-9CCF-423E-8469-3F5B3005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137CB6-7778-4966-9A85-1F718F42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92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59E05-0CB3-4AB8-BCFC-EB83B628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24AAB0-ACFF-4AD1-9340-C31BD144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2248F8-E5E8-4C6E-A9F5-7775412AF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A049814-1C3F-4BF1-A77D-9C2F6CA4D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2E57BA-DFEE-42FC-BA97-50569C0DB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DA69B1-30FD-42FE-B7D8-279113FA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2F9CB24-7D95-4459-B435-C68305DC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7E187F-6F09-42C2-95FB-25003AEC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91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396E4-96F8-4E6F-8C0F-30076B9E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4CD508A-5998-4D6E-B5FF-0CF6194F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65DD65-DF3F-4F9C-BB1B-BD48E0BD8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A69303-40A4-4EA3-A8C1-152E7B4E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251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30280D-EB22-484F-9D6E-D34580E9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6B2907-1AB7-492B-848A-4BC1F05A4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856B35-E769-4521-83D6-12375D7E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49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F6E52-6F08-47AC-810B-40599FC1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ED11F8-5E9D-4BDC-9FC9-BA2BD0A6B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00B77F-0D65-4776-A9F0-66688F4E0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564709-E605-4441-ADB7-C4955F39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BF2F06-3BF2-4451-B37E-377E7056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DDB1B1-DF85-446D-BF6C-E6A57643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37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2DAF9-B6FD-4086-A335-AE668D045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FC549D-BF7F-4342-9AC1-40FBDF9C0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676A80-7477-435F-AC73-4EC071EA2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AA6AE7-F33A-40ED-9EB3-8D1F00DB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F92F29-CFA7-4FC8-9792-F81FE745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6FBD6D-5C9A-4D82-89F8-8863E221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925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4FA4C4-3DEE-4E1E-BEEC-5494103E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BA5166-0980-4A79-981D-2DCB70603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9571D2-0F46-45B0-9CF1-0F0E5A9D9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9FE9D-3F40-460A-86FC-94F4FB47E3B1}" type="datetimeFigureOut">
              <a:rPr lang="de-DE" smtClean="0"/>
              <a:t>24.01.2023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AF7144-59A3-4215-BECA-5756B0EE3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53A50E-A868-409C-8561-43D2AAE4F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8BE1E-D544-4820-A2A0-08F523A9991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9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F77E1-D5C9-4C04-84F2-0CFFCB0F75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Bahnschrift" panose="020B0502040204020203" pitchFamily="34" charset="0"/>
              </a:rPr>
              <a:t>Homework</a:t>
            </a:r>
            <a:r>
              <a:rPr lang="de-DE" sz="4800" b="1" dirty="0">
                <a:latin typeface="Bahnschrift" panose="020B0502040204020203" pitchFamily="34" charset="0"/>
              </a:rPr>
              <a:t> </a:t>
            </a:r>
            <a:r>
              <a:rPr lang="en-US" sz="4800" b="1" dirty="0">
                <a:latin typeface="Bahnschrift" panose="020B0502040204020203" pitchFamily="34" charset="0"/>
              </a:rPr>
              <a:t>Exercise</a:t>
            </a:r>
            <a:r>
              <a:rPr lang="de-DE" sz="4800" b="1" dirty="0">
                <a:latin typeface="Bahnschrift" panose="020B0502040204020203" pitchFamily="34" charset="0"/>
              </a:rPr>
              <a:t> 02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117E0F-9A85-4870-94DF-1E0A190BFC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Geodetic Earth Observation, WS 2022/23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3C7C79-1499-4020-852B-91DAFDD63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C63B7CD-A9AB-4EE0-A9E0-7157EFA11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D89E324-6AD7-4A5F-8B50-09C0A4AF22A7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4092518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379059E-C4E1-99EF-97CF-F8EBF23F6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474128"/>
            <a:ext cx="6416540" cy="4812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d) </a:t>
            </a:r>
            <a:r>
              <a:rPr lang="de-DE" sz="3600" dirty="0" err="1">
                <a:latin typeface="Bahnschrift" panose="020B0502040204020203" pitchFamily="34" charset="0"/>
              </a:rPr>
              <a:t>Filtering</a:t>
            </a:r>
            <a:r>
              <a:rPr lang="de-DE" sz="3600" dirty="0">
                <a:latin typeface="Bahnschrift" panose="020B0502040204020203" pitchFamily="34" charset="0"/>
              </a:rPr>
              <a:t> of the </a:t>
            </a:r>
            <a:r>
              <a:rPr lang="de-DE" sz="3600" dirty="0" err="1">
                <a:latin typeface="Bahnschrift" panose="020B0502040204020203" pitchFamily="34" charset="0"/>
              </a:rPr>
              <a:t>spherical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 err="1">
                <a:latin typeface="Bahnschrift" panose="020B0502040204020203" pitchFamily="34" charset="0"/>
              </a:rPr>
              <a:t>harmonic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coefficients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Bahnschrift" panose="020B0502040204020203" pitchFamily="34" charset="0"/>
              </a:rPr>
              <a:t>Choosing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optimal </a:t>
            </a:r>
            <a:r>
              <a:rPr lang="de-DE" sz="2000" dirty="0" err="1">
                <a:latin typeface="Bahnschrift" panose="020B0502040204020203" pitchFamily="34" charset="0"/>
              </a:rPr>
              <a:t>filter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radius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209751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279835E-CFB9-27BC-4095-0D2ACB6E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3" y="1383266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d) </a:t>
            </a:r>
            <a:r>
              <a:rPr lang="de-DE" sz="3600" dirty="0" err="1">
                <a:latin typeface="Bahnschrift" panose="020B0502040204020203" pitchFamily="34" charset="0"/>
              </a:rPr>
              <a:t>Filtering</a:t>
            </a:r>
            <a:r>
              <a:rPr lang="de-DE" sz="3600" dirty="0">
                <a:latin typeface="Bahnschrift" panose="020B0502040204020203" pitchFamily="34" charset="0"/>
              </a:rPr>
              <a:t> of the </a:t>
            </a:r>
            <a:r>
              <a:rPr lang="de-DE" sz="3600" dirty="0" err="1">
                <a:latin typeface="Bahnschrift" panose="020B0502040204020203" pitchFamily="34" charset="0"/>
              </a:rPr>
              <a:t>spherical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 err="1">
                <a:latin typeface="Bahnschrift" panose="020B0502040204020203" pitchFamily="34" charset="0"/>
              </a:rPr>
              <a:t>harmonic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coefficients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r = 100 km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39330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F9B474C-BFC0-809F-0C3E-706DE6381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2" y="1378925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d) </a:t>
            </a:r>
            <a:r>
              <a:rPr lang="de-DE" sz="3600" dirty="0" err="1">
                <a:latin typeface="Bahnschrift" panose="020B0502040204020203" pitchFamily="34" charset="0"/>
              </a:rPr>
              <a:t>Filtering</a:t>
            </a:r>
            <a:r>
              <a:rPr lang="de-DE" sz="3600" dirty="0">
                <a:latin typeface="Bahnschrift" panose="020B0502040204020203" pitchFamily="34" charset="0"/>
              </a:rPr>
              <a:t> of the </a:t>
            </a:r>
            <a:r>
              <a:rPr lang="de-DE" sz="3600" dirty="0" err="1">
                <a:latin typeface="Bahnschrift" panose="020B0502040204020203" pitchFamily="34" charset="0"/>
              </a:rPr>
              <a:t>spherical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 err="1">
                <a:latin typeface="Bahnschrift" panose="020B0502040204020203" pitchFamily="34" charset="0"/>
              </a:rPr>
              <a:t>harmonic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coefficients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r = 250 km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149060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0809A96-AE1F-EFD3-8C0A-1FF082AF6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1" y="1378925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d) </a:t>
            </a:r>
            <a:r>
              <a:rPr lang="de-DE" sz="3600" dirty="0" err="1">
                <a:latin typeface="Bahnschrift" panose="020B0502040204020203" pitchFamily="34" charset="0"/>
              </a:rPr>
              <a:t>Filtering</a:t>
            </a:r>
            <a:r>
              <a:rPr lang="de-DE" sz="3600" dirty="0">
                <a:latin typeface="Bahnschrift" panose="020B0502040204020203" pitchFamily="34" charset="0"/>
              </a:rPr>
              <a:t> of the </a:t>
            </a:r>
            <a:r>
              <a:rPr lang="de-DE" sz="3600" dirty="0" err="1">
                <a:latin typeface="Bahnschrift" panose="020B0502040204020203" pitchFamily="34" charset="0"/>
              </a:rPr>
              <a:t>spherical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 err="1">
                <a:latin typeface="Bahnschrift" panose="020B0502040204020203" pitchFamily="34" charset="0"/>
              </a:rPr>
              <a:t>harmonic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coefficients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r = 500 km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166032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7DF7BBC-486B-05F6-75EE-0311C90BB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0" y="1378925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d) </a:t>
            </a:r>
            <a:r>
              <a:rPr lang="de-DE" sz="3600" dirty="0" err="1">
                <a:latin typeface="Bahnschrift" panose="020B0502040204020203" pitchFamily="34" charset="0"/>
              </a:rPr>
              <a:t>Filtering</a:t>
            </a:r>
            <a:r>
              <a:rPr lang="de-DE" sz="3600" dirty="0">
                <a:latin typeface="Bahnschrift" panose="020B0502040204020203" pitchFamily="34" charset="0"/>
              </a:rPr>
              <a:t> of the </a:t>
            </a:r>
            <a:r>
              <a:rPr lang="de-DE" sz="3600" dirty="0" err="1">
                <a:latin typeface="Bahnschrift" panose="020B0502040204020203" pitchFamily="34" charset="0"/>
              </a:rPr>
              <a:t>spherical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br>
              <a:rPr lang="de-DE" sz="3600" dirty="0">
                <a:latin typeface="Bahnschrift" panose="020B0502040204020203" pitchFamily="34" charset="0"/>
              </a:rPr>
            </a:br>
            <a:r>
              <a:rPr lang="de-DE" sz="3600" dirty="0" err="1">
                <a:latin typeface="Bahnschrift" panose="020B0502040204020203" pitchFamily="34" charset="0"/>
              </a:rPr>
              <a:t>harmonic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coefficients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r = 750 km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110539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e) </a:t>
            </a:r>
            <a:r>
              <a:rPr lang="en-US" sz="3600" dirty="0">
                <a:latin typeface="Bahnschrift" panose="020B0502040204020203" pitchFamily="34" charset="0"/>
              </a:rPr>
              <a:t>Computation of a time series </a:t>
            </a:r>
            <a:br>
              <a:rPr lang="en-US" sz="3600" dirty="0">
                <a:latin typeface="Bahnschrift" panose="020B0502040204020203" pitchFamily="34" charset="0"/>
              </a:rPr>
            </a:br>
            <a:r>
              <a:rPr lang="en-US" sz="3600" dirty="0">
                <a:latin typeface="Bahnschrift" panose="020B0502040204020203" pitchFamily="34" charset="0"/>
              </a:rPr>
              <a:t>of region averages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EWH time-</a:t>
            </a:r>
            <a:r>
              <a:rPr lang="de-DE" sz="2000" dirty="0" err="1">
                <a:latin typeface="Bahnschrift" panose="020B0502040204020203" pitchFamily="34" charset="0"/>
              </a:rPr>
              <a:t>series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for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region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average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defined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by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polygon</a:t>
            </a:r>
            <a:endParaRPr lang="de-DE" sz="20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200" dirty="0" err="1">
                <a:latin typeface="Bahnschrift" panose="020B0502040204020203" pitchFamily="34" charset="0"/>
              </a:rPr>
              <a:t>Missing</a:t>
            </a:r>
            <a:r>
              <a:rPr lang="de-DE" sz="1200" dirty="0">
                <a:latin typeface="Bahnschrift" panose="020B0502040204020203" pitchFamily="34" charset="0"/>
              </a:rPr>
              <a:t> </a:t>
            </a:r>
            <a:r>
              <a:rPr lang="de-DE" sz="1200" dirty="0" err="1">
                <a:latin typeface="Bahnschrift" panose="020B0502040204020203" pitchFamily="34" charset="0"/>
              </a:rPr>
              <a:t>months</a:t>
            </a:r>
            <a:r>
              <a:rPr lang="de-DE" sz="1200" dirty="0">
                <a:latin typeface="Bahnschrift" panose="020B0502040204020203" pitchFamily="34" charset="0"/>
              </a:rPr>
              <a:t> </a:t>
            </a:r>
            <a:r>
              <a:rPr lang="de-DE" sz="1200" dirty="0" err="1">
                <a:latin typeface="Bahnschrift" panose="020B0502040204020203" pitchFamily="34" charset="0"/>
              </a:rPr>
              <a:t>because</a:t>
            </a:r>
            <a:r>
              <a:rPr lang="de-DE" sz="1200" dirty="0">
                <a:latin typeface="Bahnschrift" panose="020B0502040204020203" pitchFamily="34" charset="0"/>
              </a:rPr>
              <a:t> of GRACE </a:t>
            </a:r>
            <a:r>
              <a:rPr lang="de-DE" sz="1200" dirty="0" err="1">
                <a:latin typeface="Bahnschrift" panose="020B0502040204020203" pitchFamily="34" charset="0"/>
              </a:rPr>
              <a:t>shut</a:t>
            </a:r>
            <a:r>
              <a:rPr lang="de-DE" sz="1200" dirty="0">
                <a:latin typeface="Bahnschrift" panose="020B0502040204020203" pitchFamily="34" charset="0"/>
              </a:rPr>
              <a:t>-off 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8E695AF-B22A-12D7-7DFC-8911F8B845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"/>
          <a:stretch/>
        </p:blipFill>
        <p:spPr>
          <a:xfrm>
            <a:off x="6046654" y="1962506"/>
            <a:ext cx="6145346" cy="42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2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f) </a:t>
            </a:r>
            <a:r>
              <a:rPr lang="en-US" sz="3600" dirty="0">
                <a:latin typeface="Bahnschrift" panose="020B0502040204020203" pitchFamily="34" charset="0"/>
              </a:rPr>
              <a:t>Interpolation of missing GRACE months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Interpolation </a:t>
            </a:r>
            <a:r>
              <a:rPr lang="en-US" sz="2000" dirty="0">
                <a:latin typeface="Bahnschrift" panose="020B0502040204020203" pitchFamily="34" charset="0"/>
              </a:rPr>
              <a:t>by inserting the average of the previous and the successive mean equivalent water height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984EC94-A5E2-A84D-57BF-DC9F3725D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/>
          <a:stretch/>
        </p:blipFill>
        <p:spPr>
          <a:xfrm>
            <a:off x="6046654" y="1962507"/>
            <a:ext cx="6145346" cy="42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08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g) </a:t>
            </a:r>
            <a:r>
              <a:rPr lang="en-US" sz="3600" dirty="0">
                <a:latin typeface="Bahnschrift" panose="020B0502040204020203" pitchFamily="34" charset="0"/>
              </a:rPr>
              <a:t>Estimation of linear mass trend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The linear </a:t>
            </a:r>
            <a:r>
              <a:rPr lang="de-DE" sz="2000" dirty="0" err="1">
                <a:latin typeface="Bahnschrift" panose="020B0502040204020203" pitchFamily="34" charset="0"/>
              </a:rPr>
              <a:t>trend</a:t>
            </a:r>
            <a:r>
              <a:rPr lang="de-DE" sz="2000" dirty="0">
                <a:latin typeface="Bahnschrift" panose="020B0502040204020203" pitchFamily="34" charset="0"/>
              </a:rPr>
              <a:t> of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equivalent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water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heights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we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calculated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for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province</a:t>
            </a:r>
            <a:r>
              <a:rPr lang="de-DE" sz="2000" dirty="0">
                <a:latin typeface="Bahnschrift" panose="020B0502040204020203" pitchFamily="34" charset="0"/>
              </a:rPr>
              <a:t> of British Columbia: </a:t>
            </a:r>
          </a:p>
          <a:p>
            <a:pPr marL="0" indent="0">
              <a:buNone/>
            </a:pPr>
            <a:endParaRPr lang="de-DE" sz="20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2000" dirty="0" err="1">
                <a:latin typeface="Bahnschrift" panose="020B0502040204020203" pitchFamily="34" charset="0"/>
              </a:rPr>
              <a:t>NaN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Gt</a:t>
            </a:r>
            <a:r>
              <a:rPr lang="de-DE" sz="2000" dirty="0">
                <a:latin typeface="Bahnschrift" panose="020B0502040204020203" pitchFamily="34" charset="0"/>
              </a:rPr>
              <a:t>/</a:t>
            </a:r>
            <a:r>
              <a:rPr lang="de-DE" sz="2000" dirty="0" err="1">
                <a:latin typeface="Bahnschrift" panose="020B0502040204020203" pitchFamily="34" charset="0"/>
              </a:rPr>
              <a:t>yr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2490047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3. </a:t>
            </a:r>
            <a:r>
              <a:rPr lang="de-DE" sz="3600" dirty="0" err="1">
                <a:latin typeface="Bahnschrift" panose="020B0502040204020203" pitchFamily="34" charset="0"/>
              </a:rPr>
              <a:t>Results</a:t>
            </a:r>
            <a:r>
              <a:rPr lang="de-DE" sz="3600" dirty="0">
                <a:latin typeface="Bahnschrift" panose="020B0502040204020203" pitchFamily="34" charset="0"/>
              </a:rPr>
              <a:t> and </a:t>
            </a:r>
            <a:r>
              <a:rPr lang="de-DE" sz="3600" dirty="0" err="1">
                <a:latin typeface="Bahnschrift" panose="020B0502040204020203" pitchFamily="34" charset="0"/>
              </a:rPr>
              <a:t>discussion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954496F-28D0-AF0F-360C-C5F1BBA68C2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875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Bahnschrift" panose="020B0502040204020203" pitchFamily="34" charset="0"/>
              </a:rPr>
              <a:t>Zu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1FA84BF-B152-67D0-58D1-1EAB2888D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1" y="1378925"/>
            <a:ext cx="4891323" cy="510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6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11" y="365125"/>
            <a:ext cx="9370832" cy="1325563"/>
          </a:xfrm>
        </p:spPr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4. </a:t>
            </a:r>
            <a:r>
              <a:rPr lang="en-US" sz="3600" dirty="0">
                <a:latin typeface="Bahnschrift" panose="020B0502040204020203" pitchFamily="34" charset="0"/>
              </a:rPr>
              <a:t>Conclusion and perspective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87526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P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327782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Structure of the presentation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Bahnschrift" panose="020B0502040204020203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latin typeface="Bahnschrift" panose="020B0502040204020203" pitchFamily="34" charset="0"/>
              </a:rPr>
              <a:t>Data processing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de-DE" sz="1800" dirty="0">
                <a:latin typeface="Bahnschrift" panose="020B0502040204020203" pitchFamily="34" charset="0"/>
              </a:rPr>
              <a:t>Selection of a region of interest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Pre-processing the monthly solutions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Calculation of unfiltered equivalent water heights (EWH)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Filtering of the spherical harmonic coefficients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Computation of a time series of region averages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Interpolation of missing GRACE months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1800" dirty="0">
                <a:latin typeface="Bahnschrift" panose="020B0502040204020203" pitchFamily="34" charset="0"/>
              </a:rPr>
              <a:t>Estimation of linear mass trend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Results and 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ahnschrift" panose="020B0502040204020203" pitchFamily="34" charset="0"/>
              </a:rPr>
              <a:t>Conclusion and perspective</a:t>
            </a:r>
          </a:p>
          <a:p>
            <a:pPr marL="0" indent="0">
              <a:buNone/>
            </a:pPr>
            <a:r>
              <a:rPr lang="en-US" sz="2000" dirty="0">
                <a:latin typeface="Bahnschrift" panose="020B0502040204020203" pitchFamily="34" charset="0"/>
              </a:rPr>
              <a:t>       Bibliography </a:t>
            </a:r>
          </a:p>
          <a:p>
            <a:pPr marL="457200" indent="-457200">
              <a:buFont typeface="+mj-lt"/>
              <a:buAutoNum type="arabicPeriod"/>
            </a:pPr>
            <a:endParaRPr lang="de-DE" sz="2400" dirty="0">
              <a:latin typeface="Bahnschrift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de-DE" sz="24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338668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1. Introduction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The continental mass balance changes constantly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Seasonal changes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Changes due to global warming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Changes due to other human activity</a:t>
            </a:r>
          </a:p>
          <a:p>
            <a:r>
              <a:rPr lang="de-DE" sz="2000" dirty="0">
                <a:latin typeface="Bahnschrift" panose="020B0502040204020203" pitchFamily="34" charset="0"/>
              </a:rPr>
              <a:t>These mass changes can be observed using 3 methods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input-output method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volumetric method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gravimetric method</a:t>
            </a:r>
          </a:p>
          <a:p>
            <a:r>
              <a:rPr lang="de-DE" sz="2000" dirty="0" err="1">
                <a:latin typeface="Bahnschrift" panose="020B0502040204020203" pitchFamily="34" charset="0"/>
              </a:rPr>
              <a:t>Mass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changes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can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be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observed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using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gravimetric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methods</a:t>
            </a:r>
            <a:endParaRPr lang="de-DE" sz="20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t</a:t>
            </a:r>
            <a:r>
              <a:rPr lang="de-DE" sz="900" dirty="0">
                <a:latin typeface="Bahnschrift" panose="020B0502040204020203" pitchFamily="34" charset="0"/>
              </a:rPr>
              <a:t>0</a:t>
            </a:r>
            <a:r>
              <a:rPr lang="de-DE" sz="1600" dirty="0">
                <a:latin typeface="Bahnschrift" panose="020B0502040204020203" pitchFamily="34" charset="0"/>
              </a:rPr>
              <a:t> = </a:t>
            </a:r>
            <a:r>
              <a:rPr lang="de-DE" sz="1600" dirty="0" err="1">
                <a:latin typeface="Bahnschrift" panose="020B0502040204020203" pitchFamily="34" charset="0"/>
              </a:rPr>
              <a:t>more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mass</a:t>
            </a:r>
            <a:r>
              <a:rPr lang="de-DE" sz="1600" dirty="0">
                <a:latin typeface="Bahnschrift" panose="020B0502040204020203" pitchFamily="34" charset="0"/>
              </a:rPr>
              <a:t> = </a:t>
            </a:r>
            <a:r>
              <a:rPr lang="de-DE" sz="1600" dirty="0" err="1">
                <a:latin typeface="Bahnschrift" panose="020B0502040204020203" pitchFamily="34" charset="0"/>
              </a:rPr>
              <a:t>higher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gravitational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force</a:t>
            </a:r>
            <a:endParaRPr lang="de-DE" sz="16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t</a:t>
            </a:r>
            <a:r>
              <a:rPr lang="de-DE" sz="900" dirty="0">
                <a:latin typeface="Bahnschrift" panose="020B0502040204020203" pitchFamily="34" charset="0"/>
              </a:rPr>
              <a:t>1</a:t>
            </a:r>
            <a:r>
              <a:rPr lang="de-DE" sz="1600" dirty="0">
                <a:latin typeface="Bahnschrift" panose="020B0502040204020203" pitchFamily="34" charset="0"/>
              </a:rPr>
              <a:t> = </a:t>
            </a:r>
            <a:r>
              <a:rPr lang="de-DE" sz="1600" dirty="0" err="1">
                <a:latin typeface="Bahnschrift" panose="020B0502040204020203" pitchFamily="34" charset="0"/>
              </a:rPr>
              <a:t>less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mass</a:t>
            </a:r>
            <a:r>
              <a:rPr lang="de-DE" sz="1600" dirty="0">
                <a:latin typeface="Bahnschrift" panose="020B0502040204020203" pitchFamily="34" charset="0"/>
              </a:rPr>
              <a:t> = </a:t>
            </a:r>
            <a:r>
              <a:rPr lang="de-DE" sz="1600" dirty="0" err="1">
                <a:latin typeface="Bahnschrift" panose="020B0502040204020203" pitchFamily="34" charset="0"/>
              </a:rPr>
              <a:t>lower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gravitational</a:t>
            </a:r>
            <a:r>
              <a:rPr lang="de-DE" sz="1600" dirty="0">
                <a:latin typeface="Bahnschrift" panose="020B0502040204020203" pitchFamily="34" charset="0"/>
              </a:rPr>
              <a:t> </a:t>
            </a:r>
            <a:r>
              <a:rPr lang="de-DE" sz="1600" dirty="0" err="1">
                <a:latin typeface="Bahnschrift" panose="020B0502040204020203" pitchFamily="34" charset="0"/>
              </a:rPr>
              <a:t>force</a:t>
            </a:r>
            <a:endParaRPr lang="de-DE" sz="2000" dirty="0">
              <a:latin typeface="Bahnschrift" panose="020B0502040204020203" pitchFamily="34" charset="0"/>
            </a:endParaRPr>
          </a:p>
          <a:p>
            <a:endParaRPr lang="de-DE" sz="20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45F79D8-5D06-7048-6694-CB86776F5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368" y="1962507"/>
            <a:ext cx="3842740" cy="34789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051EB7-B218-76A9-AC71-F154F794B500}"/>
              </a:ext>
            </a:extLst>
          </p:cNvPr>
          <p:cNvSpPr txBox="1"/>
          <p:nvPr/>
        </p:nvSpPr>
        <p:spPr>
          <a:xfrm>
            <a:off x="7940841" y="5413640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Eicker (2022)</a:t>
            </a:r>
          </a:p>
        </p:txBody>
      </p:sp>
    </p:spTree>
    <p:extLst>
      <p:ext uri="{BB962C8B-B14F-4D97-AF65-F5344CB8AC3E}">
        <p14:creationId xmlns:p14="http://schemas.microsoft.com/office/powerpoint/2010/main" val="657999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1. Introduction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95674" cy="4351338"/>
          </a:xfrm>
        </p:spPr>
        <p:txBody>
          <a:bodyPr>
            <a:normAutofit/>
          </a:bodyPr>
          <a:lstStyle/>
          <a:p>
            <a:r>
              <a:rPr lang="de-DE" sz="2000" dirty="0" err="1">
                <a:latin typeface="Bahnschrift" panose="020B0502040204020203" pitchFamily="34" charset="0"/>
              </a:rPr>
              <a:t>Necessary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steps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while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processing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the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data</a:t>
            </a:r>
            <a:r>
              <a:rPr lang="de-DE" sz="2000" dirty="0">
                <a:latin typeface="Bahnschrift" panose="020B0502040204020203" pitchFamily="34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Removal of the static gravity field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Calculation of unfiltered equivalent water heights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200" dirty="0">
                <a:latin typeface="Bahnschrift" panose="020B0502040204020203" pitchFamily="34" charset="0"/>
              </a:rPr>
              <a:t>Using the load love numbers for approximating the g</a:t>
            </a:r>
            <a:r>
              <a:rPr lang="de-DE" sz="1200" dirty="0" err="1">
                <a:latin typeface="Bahnschrift" panose="020B0502040204020203" pitchFamily="34" charset="0"/>
              </a:rPr>
              <a:t>lacial</a:t>
            </a:r>
            <a:r>
              <a:rPr lang="de-DE" sz="1200" dirty="0">
                <a:latin typeface="Bahnschrift" panose="020B0502040204020203" pitchFamily="34" charset="0"/>
              </a:rPr>
              <a:t> </a:t>
            </a:r>
            <a:r>
              <a:rPr lang="de-DE" sz="1200" dirty="0" err="1">
                <a:latin typeface="Bahnschrift" panose="020B0502040204020203" pitchFamily="34" charset="0"/>
              </a:rPr>
              <a:t>isostatic</a:t>
            </a:r>
            <a:r>
              <a:rPr lang="de-DE" sz="1200" dirty="0">
                <a:latin typeface="Bahnschrift" panose="020B0502040204020203" pitchFamily="34" charset="0"/>
              </a:rPr>
              <a:t> </a:t>
            </a:r>
            <a:r>
              <a:rPr lang="de-DE" sz="1200" dirty="0" err="1">
                <a:latin typeface="Bahnschrift" panose="020B0502040204020203" pitchFamily="34" charset="0"/>
              </a:rPr>
              <a:t>adjustment</a:t>
            </a:r>
            <a:r>
              <a:rPr lang="de-DE" sz="1200" dirty="0">
                <a:latin typeface="Bahnschrift" panose="020B0502040204020203" pitchFamily="34" charset="0"/>
              </a:rPr>
              <a:t> (</a:t>
            </a:r>
            <a:r>
              <a:rPr lang="en-US" sz="1200" dirty="0">
                <a:latin typeface="Bahnschrift" panose="020B0502040204020203" pitchFamily="34" charset="0"/>
              </a:rPr>
              <a:t>GIA)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Filtering of the spherical harmonic coefficients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200" dirty="0">
                <a:latin typeface="Bahnschrift" panose="020B0502040204020203" pitchFamily="34" charset="0"/>
              </a:rPr>
              <a:t>Gaussian filter with various filter radii 	choose 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Computation of a time series of region averages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Interpolation of missing GRACE months by inserting the average of the previous and the successive mean EWH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Bahnschrift" panose="020B0502040204020203" pitchFamily="34" charset="0"/>
              </a:rPr>
              <a:t>Estimation of linear mass trend of the interpolated series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latin typeface="Bahnschrift" panose="020B0502040204020203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ECC39692-FEE0-E969-5A6E-4EC222993F1B}"/>
              </a:ext>
            </a:extLst>
          </p:cNvPr>
          <p:cNvSpPr/>
          <p:nvPr/>
        </p:nvSpPr>
        <p:spPr>
          <a:xfrm>
            <a:off x="4916906" y="3344779"/>
            <a:ext cx="312821" cy="84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19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2. Data processing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5229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Python </a:t>
            </a:r>
            <a:r>
              <a:rPr lang="de-DE" sz="2000" dirty="0" err="1">
                <a:latin typeface="Bahnschrift" panose="020B0502040204020203" pitchFamily="34" charset="0"/>
              </a:rPr>
              <a:t>scripts</a:t>
            </a:r>
            <a:r>
              <a:rPr lang="de-DE" sz="2000" dirty="0">
                <a:latin typeface="Bahnschrift" panose="020B0502040204020203" pitchFamily="34" charset="0"/>
              </a:rPr>
              <a:t> and a </a:t>
            </a:r>
            <a:r>
              <a:rPr lang="de-DE" sz="2000" dirty="0" err="1">
                <a:latin typeface="Bahnschrift" panose="020B0502040204020203" pitchFamily="34" charset="0"/>
              </a:rPr>
              <a:t>library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for</a:t>
            </a:r>
            <a:r>
              <a:rPr lang="de-DE" sz="2000" dirty="0">
                <a:latin typeface="Bahnschrift" panose="020B0502040204020203" pitchFamily="34" charset="0"/>
              </a:rPr>
              <a:t> different </a:t>
            </a:r>
            <a:br>
              <a:rPr lang="de-DE" sz="2000" dirty="0">
                <a:latin typeface="Bahnschrift" panose="020B0502040204020203" pitchFamily="34" charset="0"/>
              </a:rPr>
            </a:br>
            <a:r>
              <a:rPr lang="de-DE" sz="2000" dirty="0">
                <a:latin typeface="Bahnschrift" panose="020B0502040204020203" pitchFamily="34" charset="0"/>
              </a:rPr>
              <a:t>sub-tasks: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main.py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data_processing.py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functions.py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data_plotting.py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C84EF6E-28FB-860F-D4F7-30619A26E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46" y="1745947"/>
            <a:ext cx="7771454" cy="43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5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2. Data processing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75229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Python </a:t>
            </a:r>
            <a:r>
              <a:rPr lang="de-DE" sz="2000" dirty="0" err="1">
                <a:latin typeface="Bahnschrift" panose="020B0502040204020203" pitchFamily="34" charset="0"/>
              </a:rPr>
              <a:t>scripts</a:t>
            </a:r>
            <a:r>
              <a:rPr lang="de-DE" sz="2000" dirty="0">
                <a:latin typeface="Bahnschrift" panose="020B0502040204020203" pitchFamily="34" charset="0"/>
              </a:rPr>
              <a:t> and a </a:t>
            </a:r>
            <a:r>
              <a:rPr lang="de-DE" sz="2000" dirty="0" err="1">
                <a:latin typeface="Bahnschrift" panose="020B0502040204020203" pitchFamily="34" charset="0"/>
              </a:rPr>
              <a:t>library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for</a:t>
            </a:r>
            <a:r>
              <a:rPr lang="de-DE" sz="2000" dirty="0">
                <a:latin typeface="Bahnschrift" panose="020B0502040204020203" pitchFamily="34" charset="0"/>
              </a:rPr>
              <a:t> different </a:t>
            </a:r>
            <a:br>
              <a:rPr lang="de-DE" sz="2000" dirty="0">
                <a:latin typeface="Bahnschrift" panose="020B0502040204020203" pitchFamily="34" charset="0"/>
              </a:rPr>
            </a:br>
            <a:r>
              <a:rPr lang="de-DE" sz="2000" dirty="0">
                <a:latin typeface="Bahnschrift" panose="020B0502040204020203" pitchFamily="34" charset="0"/>
              </a:rPr>
              <a:t>sub-tasks: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main.py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data_processing.py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functions.py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Bahnschrift" panose="020B0502040204020203" pitchFamily="34" charset="0"/>
              </a:rPr>
              <a:t>data_plotting.py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FC6868-0438-9B90-F2A6-1E4CF3A31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845" y="1745946"/>
            <a:ext cx="773571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4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0C48829-2A0A-7B7A-D269-1D73F84EE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97" y="1474127"/>
            <a:ext cx="5396667" cy="52025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a) Selection of a region of interest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Canadian Province of British Columbia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A3788BC-43A3-F0EC-F740-1808A8204F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6"/>
          <a:stretch/>
        </p:blipFill>
        <p:spPr>
          <a:xfrm>
            <a:off x="838200" y="2245288"/>
            <a:ext cx="4661105" cy="432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8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b) </a:t>
            </a:r>
            <a:r>
              <a:rPr lang="de-DE" sz="3600" dirty="0" err="1">
                <a:latin typeface="Bahnschrift" panose="020B0502040204020203" pitchFamily="34" charset="0"/>
              </a:rPr>
              <a:t>Pre</a:t>
            </a:r>
            <a:r>
              <a:rPr lang="de-DE" sz="3600" dirty="0">
                <a:latin typeface="Bahnschrift" panose="020B0502040204020203" pitchFamily="34" charset="0"/>
              </a:rPr>
              <a:t>-processing the </a:t>
            </a:r>
            <a:r>
              <a:rPr lang="de-DE" sz="3600" dirty="0" err="1">
                <a:latin typeface="Bahnschrift" panose="020B0502040204020203" pitchFamily="34" charset="0"/>
              </a:rPr>
              <a:t>monthly</a:t>
            </a:r>
            <a:r>
              <a:rPr lang="de-DE" sz="3600" dirty="0">
                <a:latin typeface="Bahnschrift" panose="020B0502040204020203" pitchFamily="34" charset="0"/>
              </a:rPr>
              <a:t> </a:t>
            </a:r>
            <a:r>
              <a:rPr lang="de-DE" sz="3600" dirty="0" err="1">
                <a:latin typeface="Bahnschrift" panose="020B0502040204020203" pitchFamily="34" charset="0"/>
              </a:rPr>
              <a:t>solutions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5863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Removed the static gravity field ITSG-Grace2018s.gfc</a:t>
            </a:r>
          </a:p>
          <a:p>
            <a:r>
              <a:rPr lang="en-US" sz="2000" dirty="0">
                <a:latin typeface="Bahnschrift" panose="020B0502040204020203" pitchFamily="34" charset="0"/>
              </a:rPr>
              <a:t>Added the monthly grace coefficients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268244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B133992-E66B-03CF-C5AC-703657867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43" y="1383265"/>
            <a:ext cx="4891323" cy="510961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47315-2CB4-46C6-8AC2-95B18E1A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3600" dirty="0">
                <a:latin typeface="Bahnschrift" panose="020B0502040204020203" pitchFamily="34" charset="0"/>
              </a:rPr>
              <a:t>c) </a:t>
            </a:r>
            <a:r>
              <a:rPr lang="de-DE" sz="3600" dirty="0" err="1">
                <a:latin typeface="Bahnschrift" panose="020B0502040204020203" pitchFamily="34" charset="0"/>
              </a:rPr>
              <a:t>Calculation</a:t>
            </a:r>
            <a:r>
              <a:rPr lang="de-DE" sz="3600" dirty="0">
                <a:latin typeface="Bahnschrift" panose="020B0502040204020203" pitchFamily="34" charset="0"/>
              </a:rPr>
              <a:t> of </a:t>
            </a:r>
            <a:r>
              <a:rPr lang="de-DE" sz="3600" dirty="0" err="1">
                <a:latin typeface="Bahnschrift" panose="020B0502040204020203" pitchFamily="34" charset="0"/>
              </a:rPr>
              <a:t>unfiltered</a:t>
            </a:r>
            <a:r>
              <a:rPr lang="de-DE" sz="3600" dirty="0">
                <a:latin typeface="Bahnschrift" panose="020B0502040204020203" pitchFamily="34" charset="0"/>
              </a:rPr>
              <a:t> EWH</a:t>
            </a:r>
            <a:endParaRPr lang="de-DE" sz="4000" dirty="0">
              <a:latin typeface="Bahnschrift" panose="020B050204020402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34E635-B60E-4608-9187-A76C7679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23884" cy="4351338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Bahnschrift" panose="020B0502040204020203" pitchFamily="34" charset="0"/>
              </a:rPr>
              <a:t>Strong </a:t>
            </a:r>
            <a:r>
              <a:rPr lang="de-DE" sz="2000" dirty="0" err="1">
                <a:latin typeface="Bahnschrift" panose="020B0502040204020203" pitchFamily="34" charset="0"/>
              </a:rPr>
              <a:t>noise</a:t>
            </a:r>
            <a:r>
              <a:rPr lang="de-DE" sz="2000" dirty="0">
                <a:latin typeface="Bahnschrift" panose="020B0502040204020203" pitchFamily="34" charset="0"/>
              </a:rPr>
              <a:t> in </a:t>
            </a:r>
            <a:r>
              <a:rPr lang="de-DE" sz="2000" dirty="0" err="1">
                <a:latin typeface="Bahnschrift" panose="020B0502040204020203" pitchFamily="34" charset="0"/>
              </a:rPr>
              <a:t>unfiltered</a:t>
            </a:r>
            <a:r>
              <a:rPr lang="de-DE" sz="2000" dirty="0">
                <a:latin typeface="Bahnschrift" panose="020B0502040204020203" pitchFamily="34" charset="0"/>
              </a:rPr>
              <a:t> </a:t>
            </a:r>
            <a:r>
              <a:rPr lang="de-DE" sz="2000" dirty="0" err="1">
                <a:latin typeface="Bahnschrift" panose="020B0502040204020203" pitchFamily="34" charset="0"/>
              </a:rPr>
              <a:t>data</a:t>
            </a:r>
            <a:endParaRPr lang="de-DE" sz="1600" dirty="0">
              <a:latin typeface="Bahnschrift" panose="020B0502040204020203" pitchFamily="34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619843-12CD-4097-98FD-A4CB5227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" y="177282"/>
            <a:ext cx="2453952" cy="617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2650D6-39AC-43CB-8D6E-FC1114815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643" y="93306"/>
            <a:ext cx="1266721" cy="138082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BBD6F97-93E7-4C42-99EB-D40C8A38AA31}"/>
              </a:ext>
            </a:extLst>
          </p:cNvPr>
          <p:cNvSpPr txBox="1"/>
          <p:nvPr/>
        </p:nvSpPr>
        <p:spPr>
          <a:xfrm>
            <a:off x="8141368" y="6456917"/>
            <a:ext cx="394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latin typeface="Bahnschrift" panose="020B0502040204020203" pitchFamily="34" charset="0"/>
              </a:rPr>
              <a:t>Christopher Mahn, Silas Teske, Joshua Wolf</a:t>
            </a:r>
          </a:p>
        </p:txBody>
      </p:sp>
    </p:spTree>
    <p:extLst>
      <p:ext uri="{BB962C8B-B14F-4D97-AF65-F5344CB8AC3E}">
        <p14:creationId xmlns:p14="http://schemas.microsoft.com/office/powerpoint/2010/main" val="415846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Breitbild</PresentationFormat>
  <Paragraphs>99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Bahnschrift</vt:lpstr>
      <vt:lpstr>Calibri</vt:lpstr>
      <vt:lpstr>Calibri Light</vt:lpstr>
      <vt:lpstr>Wingdings</vt:lpstr>
      <vt:lpstr>Office</vt:lpstr>
      <vt:lpstr>Homework Exercise 02</vt:lpstr>
      <vt:lpstr>Structure of the presentation</vt:lpstr>
      <vt:lpstr>1. Introduction</vt:lpstr>
      <vt:lpstr>1. Introduction</vt:lpstr>
      <vt:lpstr>2. Data processing</vt:lpstr>
      <vt:lpstr>2. Data processing</vt:lpstr>
      <vt:lpstr>a) Selection of a region of interest</vt:lpstr>
      <vt:lpstr>b) Pre-processing the monthly solutions</vt:lpstr>
      <vt:lpstr>c) Calculation of unfiltered EWH</vt:lpstr>
      <vt:lpstr>d) Filtering of the spherical  harmonic coefficients</vt:lpstr>
      <vt:lpstr>d) Filtering of the spherical  harmonic coefficients</vt:lpstr>
      <vt:lpstr>d) Filtering of the spherical  harmonic coefficients</vt:lpstr>
      <vt:lpstr>d) Filtering of the spherical  harmonic coefficients</vt:lpstr>
      <vt:lpstr>d) Filtering of the spherical  harmonic coefficients</vt:lpstr>
      <vt:lpstr>e) Computation of a time series  of region averages</vt:lpstr>
      <vt:lpstr>f) Interpolation of missing GRACE months</vt:lpstr>
      <vt:lpstr>g) Estimation of linear mass trend</vt:lpstr>
      <vt:lpstr>3. Results and discussion</vt:lpstr>
      <vt:lpstr>4. Conclusion and 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Exercise 02</dc:title>
  <dc:creator>Joshua Wolf</dc:creator>
  <cp:lastModifiedBy>Joshua Wolf</cp:lastModifiedBy>
  <cp:revision>21</cp:revision>
  <dcterms:created xsi:type="dcterms:W3CDTF">2023-01-19T12:18:06Z</dcterms:created>
  <dcterms:modified xsi:type="dcterms:W3CDTF">2023-01-24T02:36:03Z</dcterms:modified>
</cp:coreProperties>
</file>